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Alice" panose="020B0604020202020204" charset="0"/>
      <p:regular r:id="rId12"/>
    </p:embeddedFont>
    <p:embeddedFont>
      <p:font typeface="Lora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52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743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KrishiSalah:</a:t>
            </a: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AI-Powered Precision Crop Recommendation System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449" y="577810"/>
            <a:ext cx="8363664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Challenge: </a:t>
            </a:r>
            <a:r>
              <a:rPr lang="en-US" sz="3300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Farming's Traditional Gamble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5449" y="1523286"/>
            <a:ext cx="1315950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Farmers often rely on inherited knowledge or past market trends, leading to suboptimal crop choices and significant challenges.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5449" y="2095857"/>
            <a:ext cx="6474738" cy="2387084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945475" y="2305883"/>
            <a:ext cx="630317" cy="630317"/>
          </a:xfrm>
          <a:prstGeom prst="roundRect">
            <a:avLst>
              <a:gd name="adj" fmla="val 14505535"/>
            </a:avLst>
          </a:prstGeom>
          <a:solidFill>
            <a:srgbClr val="1B5F3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30" y="2443758"/>
            <a:ext cx="283607" cy="3545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5475" y="3146227"/>
            <a:ext cx="263866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Unpredictable Climate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45475" y="3600450"/>
            <a:ext cx="6054685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Changing weather patterns and irregular monsoons impact yields.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0213" y="2095857"/>
            <a:ext cx="6474738" cy="2387084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0" name="Shape 7"/>
          <p:cNvSpPr/>
          <p:nvPr/>
        </p:nvSpPr>
        <p:spPr>
          <a:xfrm>
            <a:off x="7630239" y="2305883"/>
            <a:ext cx="630317" cy="630317"/>
          </a:xfrm>
          <a:prstGeom prst="roundRect">
            <a:avLst>
              <a:gd name="adj" fmla="val 14505535"/>
            </a:avLst>
          </a:prstGeom>
          <a:solidFill>
            <a:srgbClr val="1B5F39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594" y="2443758"/>
            <a:ext cx="283607" cy="35456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0239" y="3146227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Soil Degradation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630239" y="3600450"/>
            <a:ext cx="6054685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insights into specific soil nutrient deficiencies.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35449" y="4692968"/>
            <a:ext cx="6474738" cy="2387084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5" name="Shape 11"/>
          <p:cNvSpPr/>
          <p:nvPr/>
        </p:nvSpPr>
        <p:spPr>
          <a:xfrm>
            <a:off x="945475" y="4902994"/>
            <a:ext cx="630317" cy="630317"/>
          </a:xfrm>
          <a:prstGeom prst="roundRect">
            <a:avLst>
              <a:gd name="adj" fmla="val 14505535"/>
            </a:avLst>
          </a:prstGeom>
          <a:solidFill>
            <a:srgbClr val="1B5F39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30" y="5040868"/>
            <a:ext cx="283607" cy="35456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45475" y="5743337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Market Volatility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45475" y="6197560"/>
            <a:ext cx="6054685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Oversupply of crops can lead to low market prices.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20213" y="4692968"/>
            <a:ext cx="6474738" cy="2387084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20" name="Shape 15"/>
          <p:cNvSpPr/>
          <p:nvPr/>
        </p:nvSpPr>
        <p:spPr>
          <a:xfrm>
            <a:off x="7630239" y="4902994"/>
            <a:ext cx="630317" cy="630317"/>
          </a:xfrm>
          <a:prstGeom prst="roundRect">
            <a:avLst>
              <a:gd name="adj" fmla="val 14505535"/>
            </a:avLst>
          </a:prstGeom>
          <a:solidFill>
            <a:srgbClr val="1B5F39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594" y="5040868"/>
            <a:ext cx="283607" cy="35456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0239" y="5743337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Resource Inefficiency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7630239" y="6197560"/>
            <a:ext cx="6054685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Overuse of water, fertilizers, and pesticides raises costs and harm.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735449" y="7316391"/>
            <a:ext cx="1315950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issues lead to reduced yields, financial losses, increased farmer debt, and unsustainable agricultural practices.</a:t>
            </a:r>
            <a:endParaRPr lang="en-US" sz="165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7457" y="7783286"/>
            <a:ext cx="3524742" cy="4390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438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Introducing KrishiSalah: </a:t>
            </a:r>
            <a:r>
              <a:rPr lang="en-US" sz="3550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Decisions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08348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KrishiSalah is a user-friendly mobile and web application that leverages AI and ML to transform farming. We analyze unique field data to recommend the most suitable, profitable, and sustainable crop for every season.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457" y="7783286"/>
            <a:ext cx="3524742" cy="4390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959882"/>
            <a:ext cx="10455473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Our Differentiators: </a:t>
            </a:r>
            <a:r>
              <a:rPr lang="en-US" sz="3450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Beyond Basic Recommendations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74502" y="1955602"/>
            <a:ext cx="13081397" cy="5313998"/>
          </a:xfrm>
          <a:prstGeom prst="roundRect">
            <a:avLst>
              <a:gd name="adj" fmla="val 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2122" y="1963222"/>
            <a:ext cx="13066157" cy="13430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3578" y="2103596"/>
            <a:ext cx="2166938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Input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3620572" y="2103596"/>
            <a:ext cx="477631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Basic soil type or location; manual, generic data.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846939" y="2103596"/>
            <a:ext cx="4780121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Multi-source integration: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Soil health, real-time weather, satellite imagery, local market prices.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82122" y="3306247"/>
            <a:ext cx="13066157" cy="988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3578" y="3446621"/>
            <a:ext cx="2166938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Analysis Method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3620572" y="3446621"/>
            <a:ext cx="477631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Rule-based systems or static information.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846939" y="3446621"/>
            <a:ext cx="478012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AI/ML Models: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Algorithms find complex patterns and predict outcomes.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82122" y="4295180"/>
            <a:ext cx="13066157" cy="988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3578" y="4435554"/>
            <a:ext cx="2166938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Recommendation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3620572" y="4435554"/>
            <a:ext cx="477631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Generic, one-size-fits-all advice.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846939" y="4435554"/>
            <a:ext cx="478012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Hyper-personalized: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Precise, plot-specific recommendations with confidence scores.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82122" y="5284113"/>
            <a:ext cx="13066157" cy="988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3578" y="5424488"/>
            <a:ext cx="2166938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Additional Insights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3620572" y="5424488"/>
            <a:ext cx="477631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to crop name.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8846939" y="5424488"/>
            <a:ext cx="478012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Actionable insights: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Expected yield, fertilizer needs, ideal sowing time, risk alerts.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82122" y="6273046"/>
            <a:ext cx="13066157" cy="988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3578" y="6413421"/>
            <a:ext cx="2166938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Accessibility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3620572" y="6413421"/>
            <a:ext cx="477631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Desktop-based or requires expert consultation.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846939" y="6413421"/>
            <a:ext cx="478012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Mobile-first, Vernacular Support: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Accessible via smartphones in local languages.</a:t>
            </a:r>
            <a:endParaRPr lang="en-US" sz="17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57" y="7783286"/>
            <a:ext cx="3524742" cy="4390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7027" y="1745799"/>
            <a:ext cx="876228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How It Works: </a:t>
            </a:r>
            <a:r>
              <a:rPr lang="en-US" sz="3550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Tech Behind KrishiSalah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987027" y="25727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robust technical architecture ensures accurate, timely, and accessible recommendations.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12" y="347918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7027" y="4522532"/>
            <a:ext cx="3126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1. Data Acquisition Layer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7027" y="5244680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Collects user input (GPS, soil reports via image) and integrates data from APIs (weather, FAO soil) and historical databases.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47918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4654" y="4522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 AI/ML Engine (Core)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34654" y="5244680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Cleans data, trains a Random Forest Classifier model on historical parameters (N-P-K, rainfall, pH, temp), and predicts optimal crops.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2500" y="347918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99839" y="4516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Application Layer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82281" y="5244680"/>
            <a:ext cx="35665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</a:t>
            </a:r>
            <a:r>
              <a:rPr lang="en-US" sz="1750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eb 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portal with voice and vernacular support, delivering clear recommendations.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457" y="7783286"/>
            <a:ext cx="3524742" cy="4390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1" y="413656"/>
            <a:ext cx="52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>
                <a:solidFill>
                  <a:schemeClr val="accent6">
                    <a:lumMod val="50000"/>
                  </a:schemeClr>
                </a:solidFill>
                <a:latin typeface="Alice" panose="020B0604020202020204" charset="0"/>
                <a:ea typeface="Alice" panose="020B0604020202020204" charset="0"/>
              </a:rPr>
              <a:t>Architecture/Work Flow</a:t>
            </a:r>
            <a:endParaRPr lang="en-IN" sz="3600" dirty="0">
              <a:solidFill>
                <a:schemeClr val="accent6">
                  <a:lumMod val="50000"/>
                </a:schemeClr>
              </a:solidFill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1" y="1353340"/>
            <a:ext cx="7210628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Phase 1: Input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Farmer registers and logs 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Adds field location on a map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Enters soil details manually or by scanning soil health card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 smtClean="0">
              <a:solidFill>
                <a:srgbClr val="1B2911"/>
              </a:solidFill>
              <a:latin typeface="Alice" panose="020B0604020202020204" charset="0"/>
              <a:ea typeface="Alice" panose="020B0604020202020204" charset="0"/>
            </a:endParaRPr>
          </a:p>
          <a:p>
            <a:r>
              <a:rPr lang="en-US" sz="2000" b="1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Phase 2: Gather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System automatically collects weather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Fetches current market prices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Compiles all relevant information</a:t>
            </a:r>
          </a:p>
          <a:p>
            <a:endParaRPr lang="en-US" sz="2000" dirty="0" smtClean="0">
              <a:solidFill>
                <a:srgbClr val="1B2911"/>
              </a:solidFill>
              <a:latin typeface="Alice" panose="020B0604020202020204" charset="0"/>
              <a:ea typeface="Alice" panose="020B0604020202020204" charset="0"/>
            </a:endParaRPr>
          </a:p>
          <a:p>
            <a:r>
              <a:rPr lang="en-US" sz="2000" b="1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Phase 3: AI 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AI analyzes soil, weather and market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Calculates best crop matches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Generates personalized recommendations</a:t>
            </a:r>
          </a:p>
          <a:p>
            <a:endParaRPr lang="en-US" sz="2000" dirty="0" smtClean="0">
              <a:solidFill>
                <a:srgbClr val="1B2911"/>
              </a:solidFill>
              <a:latin typeface="Alice" panose="020B0604020202020204" charset="0"/>
              <a:ea typeface="Alice" panose="020B0604020202020204" charset="0"/>
            </a:endParaRPr>
          </a:p>
          <a:p>
            <a:r>
              <a:rPr lang="en-US" sz="2000" b="1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Phase 4: Receive Results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Farmer gets clear crop suggestions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Shows brief reasons for each recommendation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1B2911"/>
                </a:solidFill>
                <a:latin typeface="Alice" panose="020B0604020202020204" charset="0"/>
                <a:ea typeface="Alice" panose="020B0604020202020204" charset="0"/>
              </a:rPr>
              <a:t>Provides simple next steps to follow</a:t>
            </a:r>
            <a:endParaRPr lang="en-IN" sz="2000" dirty="0">
              <a:solidFill>
                <a:srgbClr val="1B2911"/>
              </a:solidFill>
              <a:latin typeface="Alice" panose="020B0604020202020204" charset="0"/>
              <a:ea typeface="Alice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32314"/>
            <a:ext cx="8153400" cy="4909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972" y="7791389"/>
            <a:ext cx="3096057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6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4016"/>
            <a:ext cx="74666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Impact &amp; Benefits: </a:t>
            </a:r>
            <a:r>
              <a:rPr lang="en-US" sz="3550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Win-Win for All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029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 Farmers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3550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Increased Yield &amp; Income: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Data-driven choices lead to more successful harvests.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01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Reduced Costs: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Optimized use of water, fertilizers, and pesticides.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652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Risk Reduction: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Alerts for droughts, pests, or price crashes.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703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Empowerment: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Access to expert knowledge on their mobile phones.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02957"/>
            <a:ext cx="41625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 Society &amp; Environment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3550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Food Security: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Increased overall agricultural productivity.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1601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Sustainable Farming: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Promotes resource conservation and soil health.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652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Economic Growth: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Stabilizes farmer incomes and boosts the agricultural economy.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57" y="7783286"/>
            <a:ext cx="3524742" cy="4390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AF9F4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879419" y="496014"/>
            <a:ext cx="4871561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FAF9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Future of Farming is Here.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31269" y="1149787"/>
            <a:ext cx="1336786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KrishiSalah is a revolutionary AI-powered platform that is redefining the future of agriculture. By leveraging cutting-edge technology and data-driven insights, KrishiSalah is empowering farmers to make informed decisions and optimize their crop yields like never before.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31269" y="4144089"/>
            <a:ext cx="13367861" cy="22860"/>
          </a:xfrm>
          <a:prstGeom prst="roundRect">
            <a:avLst>
              <a:gd name="adj" fmla="val 118369"/>
            </a:avLst>
          </a:prstGeom>
          <a:solidFill>
            <a:srgbClr val="D6D3CC"/>
          </a:solidFill>
          <a:ln/>
        </p:spPr>
      </p:sp>
      <p:sp>
        <p:nvSpPr>
          <p:cNvPr id="7" name="Shape 4"/>
          <p:cNvSpPr/>
          <p:nvPr/>
        </p:nvSpPr>
        <p:spPr>
          <a:xfrm>
            <a:off x="3905369" y="3602950"/>
            <a:ext cx="22860" cy="541139"/>
          </a:xfrm>
          <a:prstGeom prst="roundRect">
            <a:avLst>
              <a:gd name="adj" fmla="val 118369"/>
            </a:avLst>
          </a:prstGeom>
          <a:solidFill>
            <a:srgbClr val="D6D3CC"/>
          </a:solidFill>
          <a:ln/>
        </p:spPr>
      </p:sp>
      <p:sp>
        <p:nvSpPr>
          <p:cNvPr id="8" name="Shape 5"/>
          <p:cNvSpPr/>
          <p:nvPr/>
        </p:nvSpPr>
        <p:spPr>
          <a:xfrm>
            <a:off x="3849172" y="4076462"/>
            <a:ext cx="135255" cy="135255"/>
          </a:xfrm>
          <a:prstGeom prst="roundRect">
            <a:avLst>
              <a:gd name="adj" fmla="val 338028"/>
            </a:avLst>
          </a:prstGeom>
          <a:solidFill>
            <a:srgbClr val="1B5F39"/>
          </a:solidFill>
          <a:ln/>
        </p:spPr>
      </p:sp>
      <p:sp>
        <p:nvSpPr>
          <p:cNvPr id="9" name="Shape 6"/>
          <p:cNvSpPr/>
          <p:nvPr/>
        </p:nvSpPr>
        <p:spPr>
          <a:xfrm>
            <a:off x="631269" y="1929884"/>
            <a:ext cx="6571178" cy="1673066"/>
          </a:xfrm>
          <a:prstGeom prst="roundRect">
            <a:avLst>
              <a:gd name="adj" fmla="val 1617"/>
            </a:avLst>
          </a:prstGeom>
          <a:solidFill>
            <a:srgbClr val="F0EDE6"/>
          </a:solidFill>
          <a:ln/>
        </p:spPr>
      </p:sp>
      <p:sp>
        <p:nvSpPr>
          <p:cNvPr id="10" name="Text 7"/>
          <p:cNvSpPr/>
          <p:nvPr/>
        </p:nvSpPr>
        <p:spPr>
          <a:xfrm>
            <a:off x="2563892" y="2110264"/>
            <a:ext cx="270581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Precision Farming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1649" y="2556748"/>
            <a:ext cx="6210419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KrishiSalah utilizes advanced sensors, satellite imagery, and predictive analytics to provide hyper-localized recommendations tailored to each individual farm's unique conditions.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303651" y="4144089"/>
            <a:ext cx="22860" cy="541139"/>
          </a:xfrm>
          <a:prstGeom prst="roundRect">
            <a:avLst>
              <a:gd name="adj" fmla="val 118369"/>
            </a:avLst>
          </a:prstGeom>
          <a:solidFill>
            <a:srgbClr val="D6D3CC"/>
          </a:solidFill>
          <a:ln/>
        </p:spPr>
      </p:sp>
      <p:sp>
        <p:nvSpPr>
          <p:cNvPr id="13" name="Shape 10"/>
          <p:cNvSpPr/>
          <p:nvPr/>
        </p:nvSpPr>
        <p:spPr>
          <a:xfrm>
            <a:off x="7247453" y="4076462"/>
            <a:ext cx="135255" cy="135255"/>
          </a:xfrm>
          <a:prstGeom prst="roundRect">
            <a:avLst>
              <a:gd name="adj" fmla="val 338028"/>
            </a:avLst>
          </a:prstGeom>
          <a:solidFill>
            <a:srgbClr val="1B5F39"/>
          </a:solidFill>
          <a:ln/>
        </p:spPr>
      </p:sp>
      <p:sp>
        <p:nvSpPr>
          <p:cNvPr id="14" name="Shape 11"/>
          <p:cNvSpPr/>
          <p:nvPr/>
        </p:nvSpPr>
        <p:spPr>
          <a:xfrm>
            <a:off x="4029551" y="4685228"/>
            <a:ext cx="6571178" cy="1673066"/>
          </a:xfrm>
          <a:prstGeom prst="roundRect">
            <a:avLst>
              <a:gd name="adj" fmla="val 1617"/>
            </a:avLst>
          </a:prstGeom>
          <a:solidFill>
            <a:srgbClr val="F0EDE6"/>
          </a:solidFill>
          <a:ln/>
        </p:spPr>
      </p:sp>
      <p:sp>
        <p:nvSpPr>
          <p:cNvPr id="15" name="Text 12"/>
          <p:cNvSpPr/>
          <p:nvPr/>
        </p:nvSpPr>
        <p:spPr>
          <a:xfrm>
            <a:off x="5957530" y="4865608"/>
            <a:ext cx="271522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Decisions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4209931" y="5312093"/>
            <a:ext cx="6210419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By analyzing vast amounts of agricultural data, KrishiSalah helps farmers make data-driven decisions, reducing the traditional guesswork and uncertainty inherent in farming.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10702052" y="3602950"/>
            <a:ext cx="22860" cy="541139"/>
          </a:xfrm>
          <a:prstGeom prst="roundRect">
            <a:avLst>
              <a:gd name="adj" fmla="val 118369"/>
            </a:avLst>
          </a:prstGeom>
          <a:solidFill>
            <a:srgbClr val="D6D3CC"/>
          </a:solidFill>
          <a:ln/>
        </p:spPr>
      </p:sp>
      <p:sp>
        <p:nvSpPr>
          <p:cNvPr id="18" name="Shape 15"/>
          <p:cNvSpPr/>
          <p:nvPr/>
        </p:nvSpPr>
        <p:spPr>
          <a:xfrm>
            <a:off x="10645854" y="4076462"/>
            <a:ext cx="135255" cy="135255"/>
          </a:xfrm>
          <a:prstGeom prst="roundRect">
            <a:avLst>
              <a:gd name="adj" fmla="val 338028"/>
            </a:avLst>
          </a:prstGeom>
          <a:solidFill>
            <a:srgbClr val="1B5F39"/>
          </a:solidFill>
          <a:ln/>
        </p:spPr>
      </p:sp>
      <p:sp>
        <p:nvSpPr>
          <p:cNvPr id="19" name="Shape 16"/>
          <p:cNvSpPr/>
          <p:nvPr/>
        </p:nvSpPr>
        <p:spPr>
          <a:xfrm>
            <a:off x="7427833" y="1929884"/>
            <a:ext cx="6571298" cy="1673066"/>
          </a:xfrm>
          <a:prstGeom prst="roundRect">
            <a:avLst>
              <a:gd name="adj" fmla="val 1617"/>
            </a:avLst>
          </a:prstGeom>
          <a:solidFill>
            <a:srgbClr val="F0EDE6"/>
          </a:solidFill>
          <a:ln/>
        </p:spPr>
      </p:sp>
      <p:sp>
        <p:nvSpPr>
          <p:cNvPr id="20" name="Text 17"/>
          <p:cNvSpPr/>
          <p:nvPr/>
        </p:nvSpPr>
        <p:spPr>
          <a:xfrm>
            <a:off x="9360575" y="2110264"/>
            <a:ext cx="270581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Sustainable Solutions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7608213" y="2556748"/>
            <a:ext cx="6210538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KrishiSalah's recommendations prioritize sustainable practices, promoting efficient resource utilization and minimizing the environmental impact of modern agriculture.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631269" y="6561177"/>
            <a:ext cx="405884" cy="40588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23" name="Text 20"/>
          <p:cNvSpPr/>
          <p:nvPr/>
        </p:nvSpPr>
        <p:spPr>
          <a:xfrm>
            <a:off x="698897" y="6594991"/>
            <a:ext cx="27051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1217533" y="6623090"/>
            <a:ext cx="2254806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Increased Yields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7427833" y="6561177"/>
            <a:ext cx="405884" cy="40588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26" name="Text 23"/>
          <p:cNvSpPr/>
          <p:nvPr/>
        </p:nvSpPr>
        <p:spPr>
          <a:xfrm>
            <a:off x="7495461" y="6594991"/>
            <a:ext cx="27051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100" dirty="0"/>
          </a:p>
        </p:txBody>
      </p:sp>
      <p:sp>
        <p:nvSpPr>
          <p:cNvPr id="27" name="Text 24"/>
          <p:cNvSpPr/>
          <p:nvPr/>
        </p:nvSpPr>
        <p:spPr>
          <a:xfrm>
            <a:off x="8014097" y="6623090"/>
            <a:ext cx="3119437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Optimized Resource Allocation</a:t>
            </a:r>
            <a:endParaRPr lang="en-US" sz="1750" dirty="0"/>
          </a:p>
        </p:txBody>
      </p:sp>
      <p:sp>
        <p:nvSpPr>
          <p:cNvPr id="28" name="Shape 25"/>
          <p:cNvSpPr/>
          <p:nvPr/>
        </p:nvSpPr>
        <p:spPr>
          <a:xfrm>
            <a:off x="631269" y="7327821"/>
            <a:ext cx="405884" cy="40588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29" name="Text 26"/>
          <p:cNvSpPr/>
          <p:nvPr/>
        </p:nvSpPr>
        <p:spPr>
          <a:xfrm>
            <a:off x="698897" y="7361634"/>
            <a:ext cx="27051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100" dirty="0"/>
          </a:p>
        </p:txBody>
      </p:sp>
      <p:sp>
        <p:nvSpPr>
          <p:cNvPr id="30" name="Text 27"/>
          <p:cNvSpPr/>
          <p:nvPr/>
        </p:nvSpPr>
        <p:spPr>
          <a:xfrm>
            <a:off x="1217533" y="7389733"/>
            <a:ext cx="305943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Reduced Risk and Uncertainty</a:t>
            </a:r>
            <a:endParaRPr lang="en-US" sz="1750" dirty="0"/>
          </a:p>
        </p:txBody>
      </p:sp>
      <p:sp>
        <p:nvSpPr>
          <p:cNvPr id="31" name="Shape 28"/>
          <p:cNvSpPr/>
          <p:nvPr/>
        </p:nvSpPr>
        <p:spPr>
          <a:xfrm>
            <a:off x="7427833" y="7327821"/>
            <a:ext cx="405884" cy="40588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32" name="Text 29"/>
          <p:cNvSpPr/>
          <p:nvPr/>
        </p:nvSpPr>
        <p:spPr>
          <a:xfrm>
            <a:off x="7495461" y="7361634"/>
            <a:ext cx="27051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100" dirty="0"/>
          </a:p>
        </p:txBody>
      </p:sp>
      <p:sp>
        <p:nvSpPr>
          <p:cNvPr id="33" name="Text 30"/>
          <p:cNvSpPr/>
          <p:nvPr/>
        </p:nvSpPr>
        <p:spPr>
          <a:xfrm>
            <a:off x="8014097" y="7389733"/>
            <a:ext cx="3026807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Sustainable Farming Practices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1763"/>
            <a:ext cx="58144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Takeaways &amp; Next Steps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692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Precision: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KrishiSalah offers hyper-localized crop recommendations, moving beyond traditional methods.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34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Data Integration: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Our system synthesizes diverse data points for accurate, actionable insights.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67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Tangible Impact: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We increase farmer profitability, reduce environmental harm, and enhance food security.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94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Join us in cultivating a more prosperous and sustainable future for agriculture.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57" y="7783286"/>
            <a:ext cx="3524742" cy="4390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747</Words>
  <Application>Microsoft Office PowerPoint</Application>
  <PresentationFormat>Custom</PresentationFormat>
  <Paragraphs>97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Alice</vt:lpstr>
      <vt:lpstr>Arial</vt:lpstr>
      <vt:lpstr>Wingdings</vt:lpstr>
      <vt:lpstr>Lora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Bharath Krishnan</dc:creator>
  <cp:lastModifiedBy>BHARATH KRISHNAN S</cp:lastModifiedBy>
  <cp:revision>6</cp:revision>
  <dcterms:created xsi:type="dcterms:W3CDTF">2025-09-11T11:52:10Z</dcterms:created>
  <dcterms:modified xsi:type="dcterms:W3CDTF">2025-09-11T15:47:45Z</dcterms:modified>
</cp:coreProperties>
</file>